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237" r:id="rId1"/>
  </p:sldMasterIdLst>
  <p:notesMasterIdLst>
    <p:notesMasterId r:id="rId7"/>
  </p:notesMasterIdLst>
  <p:handoutMasterIdLst>
    <p:handoutMasterId r:id="rId8"/>
  </p:handoutMasterIdLst>
  <p:sldIdLst>
    <p:sldId id="451" r:id="rId2"/>
    <p:sldId id="793" r:id="rId3"/>
    <p:sldId id="797" r:id="rId4"/>
    <p:sldId id="796" r:id="rId5"/>
    <p:sldId id="762" r:id="rId6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ＭＳ Ｐゴシック" pitchFamily="50" charset="-128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ＭＳ Ｐゴシック" pitchFamily="50" charset="-128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ＭＳ Ｐゴシック" pitchFamily="50" charset="-128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ＭＳ Ｐゴシック" pitchFamily="50" charset="-128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2"/>
        </a:solidFill>
        <a:latin typeface="ＭＳ Ｐゴシック" pitchFamily="50" charset="-128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2"/>
        </a:solidFill>
        <a:latin typeface="ＭＳ Ｐゴシック" pitchFamily="50" charset="-128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2"/>
        </a:solidFill>
        <a:latin typeface="ＭＳ Ｐゴシック" pitchFamily="50" charset="-128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2"/>
        </a:solidFill>
        <a:latin typeface="ＭＳ Ｐゴシック" pitchFamily="50" charset="-128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2"/>
        </a:solidFill>
        <a:latin typeface="ＭＳ Ｐゴシック" pitchFamily="50" charset="-128"/>
        <a:ea typeface="ＭＳ Ｐゴシック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FF0000"/>
    <a:srgbClr val="00956F"/>
    <a:srgbClr val="008000"/>
    <a:srgbClr val="FFCC99"/>
    <a:srgbClr val="FFFFCC"/>
    <a:srgbClr val="FFFF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3" autoAdjust="0"/>
    <p:restoredTop sz="96108" autoAdjust="0"/>
  </p:normalViewPr>
  <p:slideViewPr>
    <p:cSldViewPr snapToGrid="0">
      <p:cViewPr varScale="1">
        <p:scale>
          <a:sx n="110" d="100"/>
          <a:sy n="110" d="100"/>
        </p:scale>
        <p:origin x="-1044" y="-78"/>
      </p:cViewPr>
      <p:guideLst>
        <p:guide orient="horz" pos="10"/>
        <p:guide pos="570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2862" y="-11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68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18" tIns="45658" rIns="91318" bIns="45658" numCol="1" anchor="t" anchorCtr="0" compatLnSpc="1">
            <a:prstTxWarp prst="textNoShape">
              <a:avLst/>
            </a:prstTxWarp>
          </a:bodyPr>
          <a:lstStyle>
            <a:lvl1pPr defTabSz="914173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7625" y="0"/>
            <a:ext cx="2947988" cy="4968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18" tIns="45658" rIns="91318" bIns="45658" numCol="1" anchor="t" anchorCtr="0" compatLnSpc="1">
            <a:prstTxWarp prst="textNoShape">
              <a:avLst/>
            </a:prstTxWarp>
          </a:bodyPr>
          <a:lstStyle>
            <a:lvl1pPr algn="r" defTabSz="914173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7988" cy="4968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18" tIns="45658" rIns="91318" bIns="45658" numCol="1" anchor="b" anchorCtr="0" compatLnSpc="1">
            <a:prstTxWarp prst="textNoShape">
              <a:avLst/>
            </a:prstTxWarp>
          </a:bodyPr>
          <a:lstStyle>
            <a:lvl1pPr defTabSz="914173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25" y="9442450"/>
            <a:ext cx="2947988" cy="4968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18" tIns="45658" rIns="91318" bIns="45658" numCol="1" anchor="b" anchorCtr="0" compatLnSpc="1">
            <a:prstTxWarp prst="textNoShape">
              <a:avLst/>
            </a:prstTxWarp>
          </a:bodyPr>
          <a:lstStyle>
            <a:lvl1pPr algn="r" defTabSz="914173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8B7BB588-D8B8-4463-A448-D71D80CAAC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4102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68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18" tIns="45658" rIns="91318" bIns="45658" numCol="1" anchor="t" anchorCtr="0" compatLnSpc="1">
            <a:prstTxWarp prst="textNoShape">
              <a:avLst/>
            </a:prstTxWarp>
          </a:bodyPr>
          <a:lstStyle>
            <a:lvl1pPr defTabSz="914173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25" y="0"/>
            <a:ext cx="2947988" cy="4968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18" tIns="45658" rIns="91318" bIns="45658" numCol="1" anchor="t" anchorCtr="0" compatLnSpc="1">
            <a:prstTxWarp prst="textNoShape">
              <a:avLst/>
            </a:prstTxWarp>
          </a:bodyPr>
          <a:lstStyle>
            <a:lvl1pPr algn="r" defTabSz="914173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63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2813"/>
            <a:ext cx="4989513" cy="44704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18" tIns="45658" rIns="91318" bIns="45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7988" cy="4968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18" tIns="45658" rIns="91318" bIns="45658" numCol="1" anchor="b" anchorCtr="0" compatLnSpc="1">
            <a:prstTxWarp prst="textNoShape">
              <a:avLst/>
            </a:prstTxWarp>
          </a:bodyPr>
          <a:lstStyle>
            <a:lvl1pPr defTabSz="914173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25" y="9442450"/>
            <a:ext cx="2947988" cy="4968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18" tIns="45658" rIns="91318" bIns="45658" numCol="1" anchor="b" anchorCtr="0" compatLnSpc="1">
            <a:prstTxWarp prst="textNoShape">
              <a:avLst/>
            </a:prstTxWarp>
          </a:bodyPr>
          <a:lstStyle>
            <a:lvl1pPr algn="r" defTabSz="914173"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D1BA2823-BD53-4348-AB32-04FC01E29E1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263830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ノート プレースホル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7412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defTabSz="911225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defTabSz="911225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defTabSz="911225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defTabSz="911225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/>
            <a:fld id="{0E708D12-56BE-413E-86C2-2EDBBC3D785D}" type="slidenum">
              <a:rPr lang="en-US" altLang="ja-JP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0</a:t>
            </a:fld>
            <a:endParaRPr lang="en-US" altLang="ja-JP" dirty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 userDrawn="1"/>
        </p:nvSpPr>
        <p:spPr bwMode="auto">
          <a:xfrm>
            <a:off x="5454650" y="6599238"/>
            <a:ext cx="3238500" cy="2174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</a:rPr>
              <a:t> 2015. All rights reserved.</a:t>
            </a:r>
          </a:p>
        </p:txBody>
      </p:sp>
      <p:grpSp>
        <p:nvGrpSpPr>
          <p:cNvPr id="5" name="グループ化 97"/>
          <p:cNvGrpSpPr>
            <a:grpSpLocks/>
          </p:cNvGrpSpPr>
          <p:nvPr userDrawn="1"/>
        </p:nvGrpSpPr>
        <p:grpSpPr bwMode="auto">
          <a:xfrm>
            <a:off x="6642100" y="547688"/>
            <a:ext cx="1982788" cy="569912"/>
            <a:chOff x="6642100" y="547566"/>
            <a:chExt cx="1982788" cy="56991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099425" y="555503"/>
              <a:ext cx="285750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207250" y="555503"/>
              <a:ext cx="288925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7434263" y="555503"/>
              <a:ext cx="338137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440738" y="555503"/>
              <a:ext cx="71437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6769100" y="555503"/>
              <a:ext cx="285750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110413" y="555503"/>
              <a:ext cx="71437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642100" y="898404"/>
              <a:ext cx="65088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6742113" y="947617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018338" y="947617"/>
              <a:ext cx="138112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178675" y="947617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7196138" y="898404"/>
              <a:ext cx="39687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7261225" y="947617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7686675" y="893642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7583488" y="915867"/>
              <a:ext cx="88900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045450" y="901579"/>
              <a:ext cx="192088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535988" y="915867"/>
              <a:ext cx="88900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383588" y="950792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521700" y="868242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30" name="グループ化 98"/>
          <p:cNvGrpSpPr>
            <a:grpSpLocks/>
          </p:cNvGrpSpPr>
          <p:nvPr userDrawn="1"/>
        </p:nvGrpSpPr>
        <p:grpSpPr bwMode="auto">
          <a:xfrm>
            <a:off x="312738" y="2747963"/>
            <a:ext cx="8518525" cy="122237"/>
            <a:chOff x="312738" y="2747963"/>
            <a:chExt cx="8518525" cy="122237"/>
          </a:xfrm>
        </p:grpSpPr>
        <p:sp>
          <p:nvSpPr>
            <p:cNvPr id="31" name="正方形/長方形 11"/>
            <p:cNvSpPr>
              <a:spLocks noChangeArrowheads="1"/>
            </p:cNvSpPr>
            <p:nvPr/>
          </p:nvSpPr>
          <p:spPr bwMode="auto">
            <a:xfrm>
              <a:off x="312738" y="2747963"/>
              <a:ext cx="8518525" cy="12223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 sz="2600"/>
            </a:p>
          </p:txBody>
        </p:sp>
        <p:sp>
          <p:nvSpPr>
            <p:cNvPr id="32" name="正方形/長方形 100"/>
            <p:cNvSpPr>
              <a:spLocks noChangeArrowheads="1"/>
            </p:cNvSpPr>
            <p:nvPr/>
          </p:nvSpPr>
          <p:spPr bwMode="auto">
            <a:xfrm>
              <a:off x="312738" y="2747963"/>
              <a:ext cx="1970087" cy="1222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33" name="正方形/長方形 101"/>
            <p:cNvSpPr>
              <a:spLocks noChangeArrowheads="1"/>
            </p:cNvSpPr>
            <p:nvPr/>
          </p:nvSpPr>
          <p:spPr bwMode="auto">
            <a:xfrm>
              <a:off x="312738" y="2747963"/>
              <a:ext cx="985837" cy="1222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51213" y="3429000"/>
            <a:ext cx="5759238" cy="449263"/>
          </a:xfrm>
          <a:prstGeom prst="rect">
            <a:avLst/>
          </a:prstGeom>
        </p:spPr>
        <p:txBody>
          <a:bodyPr anchor="b" anchorCtr="0"/>
          <a:lstStyle>
            <a:lvl1pPr>
              <a:defRPr sz="30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/>
          </p:nvPr>
        </p:nvSpPr>
        <p:spPr>
          <a:xfrm>
            <a:off x="3351211" y="3813533"/>
            <a:ext cx="575923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lang="ja-JP" altLang="en-US" sz="2200" kern="1200" dirty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noProof="0" smtClean="0"/>
              <a:t>マスタ サブタイトルの書式設定</a:t>
            </a:r>
            <a:endParaRPr lang="ja-JP" altLang="en-US" noProof="0" dirty="0"/>
          </a:p>
        </p:txBody>
      </p:sp>
      <p:sp>
        <p:nvSpPr>
          <p:cNvPr id="34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+mn-lt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7019CBEA-F385-4F8F-A088-E9300A97B78A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7153693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</a:rPr>
              <a:t>©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</a:rPr>
              <a:t> 2015. All rights reserved.</a:t>
            </a:r>
          </a:p>
        </p:txBody>
      </p:sp>
      <p:sp>
        <p:nvSpPr>
          <p:cNvPr id="4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sz="2600"/>
          </a:p>
        </p:txBody>
      </p:sp>
      <p:sp>
        <p:nvSpPr>
          <p:cNvPr id="5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kumimoji="0" lang="ja-JP" altLang="en-US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kumimoji="0" lang="ja-JP" altLang="en-US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7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lnSpc>
                  <a:spcPct val="90000"/>
                </a:lnSpc>
                <a:defRPr/>
              </a:pPr>
              <a:endParaRPr kumimoji="0" lang="ja-JP" altLang="en-US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4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29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313" y="123825"/>
            <a:ext cx="6613525" cy="4492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+mn-lt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A95EF2E4-1CFE-42D9-96F4-E8FE855DC15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4052568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補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00208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  <p:sldLayoutId id="2147484435" r:id="rId2"/>
    <p:sldLayoutId id="2147484433" r:id="rId3"/>
  </p:sldLayoutIdLst>
  <p:transition spd="med"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pitchFamily="34" charset="0"/>
          <a:ea typeface="HGPｺﾞｼｯｸE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pitchFamily="34" charset="0"/>
          <a:ea typeface="HGPｺﾞｼｯｸE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pitchFamily="34" charset="0"/>
          <a:ea typeface="HGPｺﾞｼｯｸE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pitchFamily="34" charset="0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5"/>
          <p:cNvSpPr txBox="1">
            <a:spLocks noChangeArrowheads="1"/>
          </p:cNvSpPr>
          <p:nvPr/>
        </p:nvSpPr>
        <p:spPr bwMode="auto">
          <a:xfrm>
            <a:off x="3451225" y="4527550"/>
            <a:ext cx="2384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2016</a:t>
            </a:r>
            <a:r>
              <a:rPr lang="ja-JP" altLang="en-US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年 </a:t>
            </a:r>
            <a:r>
              <a:rPr lang="en-US" altLang="ja-JP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08</a:t>
            </a:r>
            <a:r>
              <a:rPr lang="ja-JP" altLang="en-US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月</a:t>
            </a:r>
            <a:r>
              <a:rPr lang="en-US" altLang="ja-JP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04</a:t>
            </a:r>
            <a:r>
              <a:rPr lang="ja-JP" altLang="en-US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 日</a:t>
            </a:r>
            <a:endParaRPr lang="ja-JP" altLang="en-US" dirty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3075" name="Picture 6" descr="日本語ヨコ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960938"/>
            <a:ext cx="30575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タイトル 28"/>
          <p:cNvSpPr>
            <a:spLocks noGrp="1"/>
          </p:cNvSpPr>
          <p:nvPr>
            <p:ph type="title" idx="4294967295"/>
          </p:nvPr>
        </p:nvSpPr>
        <p:spPr bwMode="gray">
          <a:xfrm>
            <a:off x="1840170" y="2827338"/>
            <a:ext cx="5330305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altLang="ja-JP" sz="290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OpenCL</a:t>
            </a:r>
            <a:r>
              <a:rPr lang="ja-JP" altLang="en-US" sz="290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を使用したアクセラレータ</a:t>
            </a:r>
            <a:r>
              <a:rPr lang="en-US" altLang="ja-JP" sz="290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/>
            </a:r>
            <a:br>
              <a:rPr lang="en-US" altLang="ja-JP" sz="290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</a:br>
            <a:r>
              <a:rPr lang="ja-JP" altLang="en-US" sz="2900" dirty="0" smtClean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取り組みの御紹介</a:t>
            </a:r>
            <a:r>
              <a:rPr lang="en-US" altLang="ja-JP" sz="29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/>
            </a:r>
            <a:br>
              <a:rPr lang="en-US" altLang="ja-JP" sz="29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</a:br>
            <a:r>
              <a:rPr lang="en-US" altLang="ja-JP" sz="29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</a:t>
            </a:r>
            <a:r>
              <a:rPr lang="ja-JP" altLang="en-US" sz="29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ハードウェア</a:t>
            </a:r>
            <a:r>
              <a:rPr lang="en-US" altLang="ja-JP" sz="29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  <a:endParaRPr lang="ja-JP" altLang="en-US" sz="2900" dirty="0" smtClean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313" y="123825"/>
            <a:ext cx="7523162" cy="449263"/>
          </a:xfrm>
        </p:spPr>
        <p:txBody>
          <a:bodyPr/>
          <a:lstStyle/>
          <a:p>
            <a:r>
              <a:rPr lang="ja-JP" altLang="en-US" sz="2800" b="1" smtClean="0"/>
              <a:t>オプティカルフォロー：</a:t>
            </a:r>
            <a:r>
              <a:rPr lang="en-US" altLang="ja-JP" sz="2800" b="1" smtClean="0"/>
              <a:t>FPGA</a:t>
            </a:r>
            <a:endParaRPr kumimoji="1" lang="ja-JP" altLang="en-US" sz="2800" b="1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5EF2E4-1CFE-42D9-96F4-E8FE855DC15B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757238" y="1160456"/>
            <a:ext cx="8158161" cy="233324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ja-JP" altLang="en-US" sz="24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時間的</a:t>
            </a:r>
            <a:r>
              <a:rPr lang="ja-JP" altLang="en-US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に離れた</a:t>
            </a:r>
            <a:r>
              <a:rPr lang="en-US" altLang="ja-JP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</a:t>
            </a:r>
            <a:r>
              <a:rPr lang="ja-JP" altLang="en-US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つの画像から、各ピクセルの動きを追跡し、</a:t>
            </a:r>
            <a:endParaRPr lang="en-US" altLang="ja-JP" sz="24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動き</a:t>
            </a:r>
            <a:r>
              <a:rPr lang="ja-JP" altLang="en-US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ベクトルとして表現するアルゴリズム</a:t>
            </a:r>
            <a:endParaRPr lang="en-US" altLang="ja-JP" sz="24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4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・勾配法とブロック比較法が有名</a:t>
            </a:r>
            <a:endParaRPr lang="en-US" altLang="ja-JP" sz="24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・全ピクセルの動きを追跡するものを密なオプティカルフローと呼び、</a:t>
            </a:r>
            <a:r>
              <a:rPr lang="ja-JP" altLang="en-US" sz="24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代表的な</a:t>
            </a:r>
            <a:r>
              <a:rPr lang="en-US" altLang="ja-JP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LK</a:t>
            </a:r>
            <a:r>
              <a:rPr lang="ja-JP" altLang="en-US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法アルゴリズムを</a:t>
            </a:r>
            <a:r>
              <a:rPr lang="en-US" altLang="ja-JP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OpenCL</a:t>
            </a:r>
            <a:r>
              <a:rPr lang="ja-JP" altLang="en-US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で記述し</a:t>
            </a:r>
            <a:r>
              <a:rPr lang="en-US" altLang="ja-JP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化</a:t>
            </a:r>
            <a:endParaRPr lang="en-US" altLang="ja-JP" sz="24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en-US" altLang="ja-JP" sz="24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(</a:t>
            </a:r>
            <a:r>
              <a:rPr lang="ja-JP" altLang="en-US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特徴点の動きを追跡するものを疎なオプティカルフローと呼ぶ</a:t>
            </a:r>
            <a:r>
              <a:rPr lang="en-US" altLang="ja-JP" sz="24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)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9" y="3953054"/>
            <a:ext cx="2613804" cy="1633628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30" y="3953054"/>
            <a:ext cx="2621218" cy="1638262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65" y="3974823"/>
            <a:ext cx="2586389" cy="1616493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00" y="5606505"/>
            <a:ext cx="1198600" cy="953033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1390904" y="571368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frame i</a:t>
            </a:r>
            <a:endParaRPr kumimoji="1" lang="ja-JP" altLang="en-US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3986404" y="571368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frame i+1</a:t>
            </a:r>
            <a:endParaRPr kumimoji="1" lang="ja-JP" altLang="en-US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6193765" y="5713816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mtClean="0"/>
              <a:t>moving vector</a:t>
            </a:r>
          </a:p>
          <a:p>
            <a:r>
              <a:rPr lang="en-US" altLang="ja-JP" smtClean="0"/>
              <a:t>visualized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04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5EF2E4-1CFE-42D9-96F4-E8FE855DC15B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24241"/>
            <a:ext cx="3989916" cy="5341871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11112" y="161925"/>
            <a:ext cx="7959696" cy="4492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ja-JP" altLang="en-US" sz="2800" b="1" kern="0" smtClean="0"/>
              <a:t>超</a:t>
            </a:r>
            <a:r>
              <a:rPr lang="en-US" altLang="ja-JP" sz="2800" b="1" kern="0" smtClean="0"/>
              <a:t>L</a:t>
            </a:r>
            <a:r>
              <a:rPr lang="ja-JP" altLang="en-US" sz="2800" b="1" kern="0" smtClean="0"/>
              <a:t>の「</a:t>
            </a:r>
            <a:r>
              <a:rPr lang="en-US" altLang="ja-JP" sz="2800" b="1" kern="0" smtClean="0"/>
              <a:t>Optical Flow</a:t>
            </a:r>
            <a:r>
              <a:rPr lang="ja-JP" altLang="en-US" sz="2800" b="1" kern="0" smtClean="0"/>
              <a:t>」デモ</a:t>
            </a:r>
            <a:endParaRPr lang="ja-JP" altLang="en-US" sz="2800" b="1" ker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630" y="7706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■</a:t>
            </a:r>
            <a:r>
              <a:rPr lang="ja-JP" altLang="en-US"/>
              <a:t>外観</a:t>
            </a:r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277836" y="165735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VGA</a:t>
            </a:r>
            <a:r>
              <a:rPr kumimoji="1" lang="ja-JP" altLang="en-US" smtClean="0"/>
              <a:t>ディスプレイ</a:t>
            </a:r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66458" y="6014358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Altera FPGA CV</a:t>
            </a:r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05005" y="4615547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USB</a:t>
            </a:r>
            <a:r>
              <a:rPr kumimoji="1" lang="ja-JP" altLang="en-US" smtClean="0"/>
              <a:t>カメラ</a:t>
            </a:r>
            <a:endParaRPr kumimoji="1" lang="ja-JP" altLang="en-US"/>
          </a:p>
        </p:txBody>
      </p:sp>
      <p:cxnSp>
        <p:nvCxnSpPr>
          <p:cNvPr id="11" name="直線矢印コネクタ 10"/>
          <p:cNvCxnSpPr>
            <a:stCxn id="8" idx="0"/>
          </p:cNvCxnSpPr>
          <p:nvPr/>
        </p:nvCxnSpPr>
        <p:spPr bwMode="auto">
          <a:xfrm flipH="1" flipV="1">
            <a:off x="2939143" y="5396590"/>
            <a:ext cx="517142" cy="61776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2106291" y="44145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VGA</a:t>
            </a:r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275813" y="448843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USB</a:t>
            </a:r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551149" y="513028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Pow.</a:t>
            </a:r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15523" y="784253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■デモ動画</a:t>
            </a:r>
            <a:r>
              <a:rPr lang="en-US" altLang="ja-JP" smtClean="0"/>
              <a:t>(</a:t>
            </a:r>
            <a:r>
              <a:rPr lang="ja-JP" altLang="en-US"/>
              <a:t>動きの</a:t>
            </a:r>
            <a:r>
              <a:rPr lang="ja-JP" altLang="en-US" smtClean="0"/>
              <a:t>ある掌と扇子</a:t>
            </a:r>
            <a:r>
              <a:rPr lang="en-US" altLang="ja-JP" smtClean="0"/>
              <a:t>)</a:t>
            </a:r>
            <a:endParaRPr kumimoji="1" lang="ja-JP" altLang="en-US"/>
          </a:p>
        </p:txBody>
      </p:sp>
      <p:pic>
        <p:nvPicPr>
          <p:cNvPr id="22" name="OFデモ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8490" y="1124241"/>
            <a:ext cx="3048000" cy="5074783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6389673" y="1153585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>
                <a:solidFill>
                  <a:schemeClr val="bg1"/>
                </a:solidFill>
              </a:rPr>
              <a:t>※</a:t>
            </a:r>
            <a:r>
              <a:rPr kumimoji="1" lang="ja-JP" altLang="en-US" smtClean="0">
                <a:solidFill>
                  <a:schemeClr val="bg1"/>
                </a:solidFill>
              </a:rPr>
              <a:t>クリックすると再生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072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 bwMode="auto">
          <a:xfrm>
            <a:off x="2143123" y="955310"/>
            <a:ext cx="3009901" cy="3357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6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DE1SOC(CV-SoC)</a:t>
            </a:r>
          </a:p>
        </p:txBody>
      </p:sp>
      <p:sp>
        <p:nvSpPr>
          <p:cNvPr id="38" name="正方形/長方形 37"/>
          <p:cNvSpPr/>
          <p:nvPr/>
        </p:nvSpPr>
        <p:spPr bwMode="auto">
          <a:xfrm>
            <a:off x="2201133" y="1339316"/>
            <a:ext cx="2855568" cy="1385587"/>
          </a:xfrm>
          <a:prstGeom prst="rect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60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CortexA9x2</a:t>
            </a:r>
            <a:endParaRPr kumimoji="1" lang="en-US" altLang="ja-JP" sz="1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112" y="161925"/>
            <a:ext cx="7959696" cy="449263"/>
          </a:xfrm>
        </p:spPr>
        <p:txBody>
          <a:bodyPr/>
          <a:lstStyle/>
          <a:p>
            <a:r>
              <a:rPr lang="ja-JP" altLang="en-US" sz="2800" b="1" smtClean="0"/>
              <a:t>超</a:t>
            </a:r>
            <a:r>
              <a:rPr lang="en-US" altLang="ja-JP" sz="2800" b="1" smtClean="0"/>
              <a:t>L</a:t>
            </a:r>
            <a:r>
              <a:rPr lang="ja-JP" altLang="en-US" sz="2800" b="1" smtClean="0"/>
              <a:t>の</a:t>
            </a:r>
            <a:r>
              <a:rPr lang="ja-JP" altLang="en-US" sz="2800" b="1"/>
              <a:t>「</a:t>
            </a:r>
            <a:r>
              <a:rPr lang="en-US" altLang="ja-JP" sz="2800" b="1" smtClean="0"/>
              <a:t>Optical Flow</a:t>
            </a:r>
            <a:r>
              <a:rPr lang="ja-JP" altLang="en-US" sz="2800" b="1" smtClean="0"/>
              <a:t>」デモ機構成詳細：</a:t>
            </a:r>
            <a:r>
              <a:rPr lang="en-US" altLang="ja-JP" sz="2800" b="1" smtClean="0"/>
              <a:t>VGA</a:t>
            </a:r>
            <a:endParaRPr kumimoji="1" lang="ja-JP" altLang="en-US" sz="2800" b="1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5EF2E4-1CFE-42D9-96F4-E8FE855DC15B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5" name="涙形 4"/>
          <p:cNvSpPr/>
          <p:nvPr/>
        </p:nvSpPr>
        <p:spPr bwMode="auto">
          <a:xfrm>
            <a:off x="161925" y="1188789"/>
            <a:ext cx="1143000" cy="1142571"/>
          </a:xfrm>
          <a:prstGeom prst="teardrop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6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UVC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6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cam</a:t>
            </a:r>
            <a:endParaRPr kumimoji="1" lang="ja-JP" altLang="en-US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254702" y="2204984"/>
            <a:ext cx="2769055" cy="44840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4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Linux/OpenCL drv.</a:t>
            </a:r>
            <a:endParaRPr kumimoji="1" lang="ja-JP" alt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2251979" y="1690628"/>
            <a:ext cx="2769055" cy="44840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C++/OpenCL</a:t>
            </a:r>
            <a:r>
              <a:rPr kumimoji="1" lang="en-US" altLang="ja-JP" sz="2400" b="0" i="0" u="none" strike="noStrike" cap="none" normalizeH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 SW</a:t>
            </a:r>
            <a:endParaRPr kumimoji="1" lang="ja-JP" alt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81125" y="1016151"/>
            <a:ext cx="61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USB</a:t>
            </a:r>
          </a:p>
          <a:p>
            <a:r>
              <a:rPr lang="en-US" altLang="ja-JP"/>
              <a:t> </a:t>
            </a:r>
            <a:r>
              <a:rPr kumimoji="1" lang="en-US" altLang="ja-JP" smtClean="0"/>
              <a:t>2.0</a:t>
            </a:r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115045" y="1121577"/>
            <a:ext cx="2876555" cy="12769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6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Display</a:t>
            </a:r>
            <a:endParaRPr kumimoji="1" lang="en-US" altLang="ja-JP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cxnSp>
        <p:nvCxnSpPr>
          <p:cNvPr id="14" name="直線矢印コネクタ 13"/>
          <p:cNvCxnSpPr>
            <a:stCxn id="33" idx="3"/>
            <a:endCxn id="21" idx="1"/>
          </p:cNvCxnSpPr>
          <p:nvPr/>
        </p:nvCxnSpPr>
        <p:spPr bwMode="auto">
          <a:xfrm flipV="1">
            <a:off x="5056701" y="1760074"/>
            <a:ext cx="1058344" cy="1929658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5" idx="0"/>
            <a:endCxn id="7" idx="1"/>
          </p:cNvCxnSpPr>
          <p:nvPr/>
        </p:nvCxnSpPr>
        <p:spPr bwMode="auto">
          <a:xfrm>
            <a:off x="1304925" y="1760075"/>
            <a:ext cx="949777" cy="66911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7" name="表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713845"/>
              </p:ext>
            </p:extLst>
          </p:nvPr>
        </p:nvGraphicFramePr>
        <p:xfrm>
          <a:off x="269390" y="4369459"/>
          <a:ext cx="5467353" cy="2164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3"/>
                <a:gridCol w="1102207"/>
                <a:gridCol w="3393593"/>
              </a:tblGrid>
              <a:tr h="48826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smtClean="0"/>
                        <a:t>parts</a:t>
                      </a:r>
                      <a:endParaRPr kumimoji="1" lang="ja-JP" altLang="en-US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smtClean="0"/>
                        <a:t>Camera</a:t>
                      </a:r>
                      <a:endParaRPr kumimoji="1" lang="ja-JP" altLang="en-US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smtClean="0"/>
                        <a:t>Cyclone-V</a:t>
                      </a:r>
                      <a:r>
                        <a:rPr kumimoji="1" lang="en-US" altLang="ja-JP" sz="1800" b="1" baseline="0" smtClean="0"/>
                        <a:t> SoC(A-9 + FPGA)</a:t>
                      </a:r>
                      <a:endParaRPr kumimoji="1" lang="ja-JP" altLang="en-US" sz="1800" b="1"/>
                    </a:p>
                  </a:txBody>
                  <a:tcPr anchor="ctr"/>
                </a:tc>
              </a:tr>
              <a:tr h="58806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smtClean="0"/>
                        <a:t>処理</a:t>
                      </a:r>
                      <a:endParaRPr kumimoji="1" lang="ja-JP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smtClean="0"/>
                        <a:t>画像取得</a:t>
                      </a:r>
                      <a:endParaRPr kumimoji="1" lang="en-US" altLang="ja-JP" sz="1400" b="1" smtClean="0"/>
                    </a:p>
                    <a:p>
                      <a:r>
                        <a:rPr kumimoji="1" lang="en-US" altLang="ja-JP" sz="1400" b="1" smtClean="0"/>
                        <a:t>(YuYv</a:t>
                      </a:r>
                      <a:r>
                        <a:rPr kumimoji="1" lang="ja-JP" altLang="en-US" sz="1400" b="1" smtClean="0"/>
                        <a:t>形式</a:t>
                      </a:r>
                      <a:r>
                        <a:rPr kumimoji="1" lang="en-US" altLang="ja-JP" sz="1400" b="1" smtClean="0"/>
                        <a:t>)</a:t>
                      </a:r>
                      <a:endParaRPr kumimoji="1" lang="ja-JP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smtClean="0"/>
                        <a:t>ARM  :</a:t>
                      </a:r>
                      <a:r>
                        <a:rPr kumimoji="1" lang="ja-JP" altLang="en-US" sz="1400" b="1" smtClean="0"/>
                        <a:t>グレースケール化</a:t>
                      </a:r>
                      <a:endParaRPr kumimoji="1" lang="en-US" altLang="ja-JP" sz="1400" b="1" smtClean="0"/>
                    </a:p>
                    <a:p>
                      <a:r>
                        <a:rPr kumimoji="1" lang="en-US" altLang="ja-JP" sz="1400" b="1" smtClean="0"/>
                        <a:t>FPGA:</a:t>
                      </a:r>
                      <a:r>
                        <a:rPr kumimoji="1" lang="ja-JP" altLang="en-US" sz="1400" b="1" smtClean="0"/>
                        <a:t>移動ベクトル演算</a:t>
                      </a:r>
                      <a:r>
                        <a:rPr kumimoji="1" lang="en-US" altLang="ja-JP" sz="1400" b="1" smtClean="0"/>
                        <a:t>(</a:t>
                      </a:r>
                      <a:r>
                        <a:rPr kumimoji="1" lang="ja-JP" altLang="en-US" sz="1400" b="1" smtClean="0"/>
                        <a:t>密な</a:t>
                      </a:r>
                      <a:r>
                        <a:rPr kumimoji="1" lang="en-US" altLang="ja-JP" sz="1400" b="1" smtClean="0"/>
                        <a:t>LK</a:t>
                      </a:r>
                      <a:r>
                        <a:rPr kumimoji="1" lang="ja-JP" altLang="en-US" sz="1400" b="1" smtClean="0"/>
                        <a:t>法</a:t>
                      </a:r>
                      <a:r>
                        <a:rPr kumimoji="1" lang="en-US" altLang="ja-JP" sz="1400" b="1" smtClean="0"/>
                        <a:t>)</a:t>
                      </a:r>
                    </a:p>
                    <a:p>
                      <a:r>
                        <a:rPr kumimoji="1" lang="en-US" altLang="ja-JP" sz="1400" b="1" smtClean="0"/>
                        <a:t>ARM  :</a:t>
                      </a:r>
                      <a:r>
                        <a:rPr kumimoji="1" lang="ja-JP" altLang="en-US" sz="1400" b="1" smtClean="0"/>
                        <a:t>カメラ画像合成、包含矩形計算</a:t>
                      </a:r>
                      <a:endParaRPr kumimoji="1" lang="ja-JP" altLang="en-US" sz="1400" b="1"/>
                    </a:p>
                  </a:txBody>
                  <a:tcPr/>
                </a:tc>
              </a:tr>
              <a:tr h="4882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smtClean="0"/>
                        <a:t>性能</a:t>
                      </a:r>
                      <a:endParaRPr kumimoji="1" lang="ja-JP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smtClean="0"/>
                        <a:t>30fps</a:t>
                      </a:r>
                    </a:p>
                    <a:p>
                      <a:r>
                        <a:rPr kumimoji="1" lang="en-US" altLang="ja-JP" sz="1400" b="1" smtClean="0"/>
                        <a:t>(320x240)</a:t>
                      </a:r>
                      <a:endParaRPr kumimoji="1" lang="ja-JP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baseline="0" smtClean="0"/>
                        <a:t>UVC Cam   </a:t>
                      </a:r>
                      <a:r>
                        <a:rPr kumimoji="1" lang="ja-JP" altLang="en-US" sz="1400" b="1" baseline="0" smtClean="0"/>
                        <a:t>≒  </a:t>
                      </a:r>
                      <a:r>
                        <a:rPr kumimoji="1" lang="en-US" altLang="ja-JP" sz="1400" b="1" baseline="0" smtClean="0"/>
                        <a:t>10  msec</a:t>
                      </a:r>
                    </a:p>
                    <a:p>
                      <a:r>
                        <a:rPr kumimoji="1" lang="en-US" altLang="ja-JP" sz="1400" b="1" baseline="0" smtClean="0"/>
                        <a:t>FPGA proc:    &lt; 1  msec</a:t>
                      </a:r>
                      <a:r>
                        <a:rPr kumimoji="1" lang="ja-JP" altLang="en-US" sz="1400" b="1" baseline="0" smtClean="0"/>
                        <a:t>　</a:t>
                      </a:r>
                      <a:r>
                        <a:rPr kumimoji="1" lang="en-US" altLang="ja-JP" sz="1400" b="1" baseline="0" smtClean="0"/>
                        <a:t>(1,000fps!)</a:t>
                      </a:r>
                    </a:p>
                    <a:p>
                      <a:r>
                        <a:rPr kumimoji="1" lang="en-US" altLang="ja-JP" sz="1400" b="1" baseline="0" smtClean="0"/>
                        <a:t>CPU   proc </a:t>
                      </a:r>
                      <a:r>
                        <a:rPr kumimoji="1" lang="ja-JP" altLang="en-US" sz="1400" b="1" baseline="0" smtClean="0"/>
                        <a:t>≒  </a:t>
                      </a:r>
                      <a:r>
                        <a:rPr kumimoji="1" lang="en-US" altLang="ja-JP" sz="1400" b="1" baseline="0" smtClean="0"/>
                        <a:t>15  msec(</a:t>
                      </a:r>
                      <a:r>
                        <a:rPr kumimoji="1" lang="ja-JP" altLang="en-US" sz="1400" b="1" baseline="0" smtClean="0"/>
                        <a:t>包含矩形検出</a:t>
                      </a:r>
                      <a:r>
                        <a:rPr kumimoji="1" lang="en-US" altLang="ja-JP" sz="1400" b="1" baseline="0" smtClean="0"/>
                        <a:t>)</a:t>
                      </a:r>
                    </a:p>
                    <a:p>
                      <a:r>
                        <a:rPr kumimoji="1" lang="en-US" altLang="ja-JP" sz="1400" b="1" baseline="0" smtClean="0"/>
                        <a:t>VGA Video </a:t>
                      </a:r>
                      <a:r>
                        <a:rPr kumimoji="1" lang="ja-JP" altLang="en-US" sz="1400" b="1" baseline="0" smtClean="0"/>
                        <a:t>≒  </a:t>
                      </a:r>
                      <a:r>
                        <a:rPr kumimoji="1" lang="en-US" altLang="ja-JP" sz="1400" b="1" baseline="0" smtClean="0"/>
                        <a:t>15  msec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" name="図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34" y="1171883"/>
            <a:ext cx="1514479" cy="1119397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123780" y="39984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■各部説明</a:t>
            </a:r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6630" y="7706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■構成図</a:t>
            </a:r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229346" y="1632789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20 fps</a:t>
            </a:r>
          </a:p>
          <a:p>
            <a:r>
              <a:rPr lang="en-US" altLang="ja-JP" smtClean="0"/>
              <a:t>(1024x768)</a:t>
            </a:r>
            <a:endParaRPr kumimoji="1" lang="en-US" altLang="ja-JP" smtClean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559908" y="142157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VGA</a:t>
            </a:r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 bwMode="auto">
          <a:xfrm>
            <a:off x="2238374" y="3136920"/>
            <a:ext cx="1361716" cy="1105624"/>
          </a:xfrm>
          <a:prstGeom prst="rect">
            <a:avLst/>
          </a:prstGeom>
          <a:solidFill>
            <a:srgbClr val="FF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6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OptFlow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6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OpenCL</a:t>
            </a:r>
            <a:endParaRPr kumimoji="1" lang="ja-JP" altLang="en-US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3694985" y="3136920"/>
            <a:ext cx="1361716" cy="1105624"/>
          </a:xfrm>
          <a:prstGeom prst="rect">
            <a:avLst/>
          </a:prstGeom>
          <a:solidFill>
            <a:srgbClr val="FF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6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Video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6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HDL</a:t>
            </a:r>
            <a:endParaRPr kumimoji="1" lang="ja-JP" altLang="en-US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2238374" y="2857500"/>
            <a:ext cx="2818327" cy="2122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60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AXI</a:t>
            </a:r>
            <a:endParaRPr kumimoji="1" lang="ja-JP" altLang="en-US" sz="16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4" name="上カーブ矢印 23"/>
          <p:cNvSpPr/>
          <p:nvPr/>
        </p:nvSpPr>
        <p:spPr bwMode="auto">
          <a:xfrm>
            <a:off x="2441121" y="2664678"/>
            <a:ext cx="881743" cy="584708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6" name="左カーブ矢印 25"/>
          <p:cNvSpPr/>
          <p:nvPr/>
        </p:nvSpPr>
        <p:spPr bwMode="auto">
          <a:xfrm flipH="1">
            <a:off x="4033156" y="2664678"/>
            <a:ext cx="432707" cy="650022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4" name="タイトル 1"/>
          <p:cNvSpPr txBox="1">
            <a:spLocks/>
          </p:cNvSpPr>
          <p:nvPr/>
        </p:nvSpPr>
        <p:spPr>
          <a:xfrm>
            <a:off x="5780314" y="2963634"/>
            <a:ext cx="3290207" cy="25472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pitchFamily="34" charset="0"/>
                <a:ea typeface="HGPｺﾞｼｯｸE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デモの特徴</a:t>
            </a:r>
            <a:endParaRPr lang="en-US" altLang="ja-JP" sz="16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16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CPU</a:t>
            </a:r>
            <a:r>
              <a:rPr lang="ja-JP" altLang="en-US" sz="16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</a:t>
            </a:r>
            <a:r>
              <a:rPr lang="en-US" altLang="ja-JP" sz="16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16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の連携動作</a:t>
            </a:r>
            <a:endParaRPr lang="en-US" altLang="ja-JP" sz="1600" ker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6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ARM CortexA9x2</a:t>
            </a:r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上で、</a:t>
            </a:r>
            <a:endParaRPr lang="en-US" altLang="ja-JP" sz="16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6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en-US" altLang="ja-JP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USB</a:t>
            </a:r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カメラ</a:t>
            </a:r>
            <a:r>
              <a:rPr lang="en-US" altLang="ja-JP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I/F</a:t>
            </a:r>
            <a:endParaRPr lang="en-US" altLang="ja-JP" sz="1600" ker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lang="en-US" altLang="ja-JP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Video</a:t>
            </a:r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コントローラ</a:t>
            </a:r>
            <a:r>
              <a:rPr lang="en-US" altLang="ja-JP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I/F</a:t>
            </a:r>
          </a:p>
          <a:p>
            <a:r>
              <a:rPr lang="ja-JP" altLang="en-US" sz="16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動体を囲む包含矩形検出処理</a:t>
            </a:r>
            <a:endParaRPr lang="en-US" altLang="ja-JP" sz="16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16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上で、</a:t>
            </a:r>
            <a:endParaRPr lang="en-US" altLang="ja-JP" sz="16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6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オプティカル・フロー演算</a:t>
            </a:r>
            <a:endParaRPr lang="en-US" altLang="ja-JP" sz="16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600" ker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en-US" altLang="ja-JP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1024x768 Video</a:t>
            </a:r>
            <a:r>
              <a:rPr lang="ja-JP" altLang="en-US" sz="1600" kern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コントローラ</a:t>
            </a:r>
            <a:endParaRPr lang="en-US" altLang="ja-JP" sz="1600" kern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20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539750" y="3148013"/>
            <a:ext cx="5270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400" b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  <a:cs typeface="Arial Unicode MS" pitchFamily="50" charset="-128"/>
              </a:rPr>
              <a:t>END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638175" y="3648075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ja-JP" altLang="en-US"/>
          </a:p>
        </p:txBody>
      </p:sp>
      <p:pic>
        <p:nvPicPr>
          <p:cNvPr id="14341" name="Picture 4" descr="日本語ヨコ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5249863"/>
            <a:ext cx="3382963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タイトル 28"/>
          <p:cNvSpPr txBox="1">
            <a:spLocks/>
          </p:cNvSpPr>
          <p:nvPr/>
        </p:nvSpPr>
        <p:spPr bwMode="gray">
          <a:xfrm>
            <a:off x="539750" y="3608388"/>
            <a:ext cx="679705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ja-JP" sz="2400" kern="0" dirty="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rPr>
              <a:t>OpenCL</a:t>
            </a:r>
            <a:r>
              <a:rPr lang="ja-JP" altLang="en-US" sz="2400" kern="0" dirty="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rPr>
              <a:t>を使用した</a:t>
            </a:r>
            <a:r>
              <a:rPr lang="ja-JP" altLang="en-US" sz="2400" kern="0" dirty="0" smtClean="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rPr>
              <a:t>アクセラレータ取り組み</a:t>
            </a:r>
            <a:r>
              <a:rPr lang="ja-JP" altLang="en-US" sz="2400" kern="0" dirty="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  <a:cs typeface="+mj-cs"/>
              </a:rPr>
              <a:t>の御紹介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2_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標準デザイン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GPｺﾞｼｯｸE" pitchFamily="50" charset="-128"/>
            <a:ea typeface="HGPｺﾞｼｯｸE" pitchFamily="50" charset="-128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GPｺﾞｼｯｸE" pitchFamily="50" charset="-128"/>
            <a:ea typeface="HGPｺﾞｼｯｸE" pitchFamily="50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36036</TotalTime>
  <Words>254</Words>
  <Application>Microsoft Office PowerPoint</Application>
  <PresentationFormat>画面に合わせる (4:3)</PresentationFormat>
  <Paragraphs>76</Paragraphs>
  <Slides>5</Slides>
  <Notes>1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6" baseType="lpstr">
      <vt:lpstr>12_標準デザイン</vt:lpstr>
      <vt:lpstr>OpenCLを使用したアクセラレータ 取り組みの御紹介 (ハードウェア)</vt:lpstr>
      <vt:lpstr>オプティカルフォロー：FPGA</vt:lpstr>
      <vt:lpstr>PowerPoint プレゼンテーション</vt:lpstr>
      <vt:lpstr>超Lの「Optical Flow」デモ機構成詳細：VGA</vt:lpstr>
      <vt:lpstr>PowerPoint プレゼンテーション</vt:lpstr>
    </vt:vector>
  </TitlesOfParts>
  <Manager>ブランド・コミュニケーション本部／デザイン本部</Manager>
  <Company>(株)日立製作所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HIGIS 3/ﾌﾟﾚｾﾞﾝﾃｰｼｮﾝ資料/J_GrayA.ppt</dc:title>
  <dc:subject>HIGIS テンプレート</dc:subject>
  <dc:creator>(株)日立製作所　ブランド・コミュニケーション本部／デザイン本部</dc:creator>
  <cp:lastModifiedBy>小倉 建治</cp:lastModifiedBy>
  <cp:revision>2940</cp:revision>
  <cp:lastPrinted>2014-06-24T01:30:26Z</cp:lastPrinted>
  <dcterms:created xsi:type="dcterms:W3CDTF">2004-05-26T10:25:15Z</dcterms:created>
  <dcterms:modified xsi:type="dcterms:W3CDTF">2016-08-08T06:10:20Z</dcterms:modified>
</cp:coreProperties>
</file>